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pic>
        <p:nvPicPr>
          <p:cNvPr id="2" name="Picture 1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30352" y="667512"/>
            <a:ext cx="1719072" cy="320040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30352" y="726947"/>
            <a:ext cx="1719072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 spc="120">
                <a:solidFill>
                  <a:srgbClr val="FFF8EC"/>
                </a:solidFill>
                <a:latin typeface="Be Vietnam Pro"/>
              </a:rPr>
              <a:t>CHỦ ĐỀ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417320"/>
            <a:ext cx="539496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173A3A"/>
                </a:solidFill>
                <a:latin typeface="Be Vietnam Pro"/>
              </a:rPr>
              <a:t>BIỂU HIỆN &amp; NGUYÊN NHÂN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539496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300" b="1">
                <a:solidFill>
                  <a:srgbClr val="B9573E"/>
                </a:solidFill>
                <a:latin typeface="Be Vietnam Pro"/>
              </a:rPr>
              <a:t>CỦA BIẾN ĐỔI KHÍ HẬU</a:t>
            </a:r>
          </a:p>
          <a:p>
            <a:pPr algn="l">
              <a:lnSpc>
                <a:spcPct val="105000"/>
              </a:lnSpc>
            </a:pPr>
            <a:r>
              <a:rPr sz="3300" b="1">
                <a:solidFill>
                  <a:srgbClr val="B9573E"/>
                </a:solidFill>
                <a:latin typeface="Be Vietnam Pro"/>
              </a:rPr>
              <a:t>Ở THÀNH PHỐ HỒ CHÍ MINH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794760"/>
            <a:ext cx="4572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875" b="1">
                <a:solidFill>
                  <a:srgbClr val="173A3A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51960"/>
            <a:ext cx="493776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25" b="0">
                <a:solidFill>
                  <a:srgbClr val="526D6B"/>
                </a:solidFill>
                <a:latin typeface="Be Vietnam Pro"/>
              </a:rPr>
              <a:t>Thành phố đang nóng hơn, mưa dữ dội hơn và ngập sâu hơn — vì sao?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5257800"/>
            <a:ext cx="4005072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5468112"/>
            <a:ext cx="29260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20">
                <a:solidFill>
                  <a:srgbClr val="E9825B"/>
                </a:solidFill>
                <a:latin typeface="Be Vietnam Pro"/>
              </a:rPr>
              <a:t>Nội dung 2 –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Nguyên nhân chủ quan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Do chính hoạt động của con người — và cũng là phần có thể thay đổi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645920"/>
            <a:ext cx="4800600" cy="123444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1847088"/>
            <a:ext cx="4206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B9573E"/>
                </a:solidFill>
                <a:latin typeface="Be Vietnam Pro"/>
              </a:rPr>
              <a:t>Phát thải khí nhà kính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2249424"/>
            <a:ext cx="4251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Giao thông, công nghiệp, xây dựng, tiêu thụ điện.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06440" y="1645920"/>
            <a:ext cx="4800600" cy="123444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80759" y="1847088"/>
            <a:ext cx="4206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B9573E"/>
                </a:solidFill>
                <a:latin typeface="Be Vietnam Pro"/>
              </a:rPr>
              <a:t>Bê tông hoá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80759" y="2249424"/>
            <a:ext cx="4251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Mất cây xanh và mặt nước, thành phố giữ nhiệt, nước không thấm.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7240" y="3017520"/>
            <a:ext cx="4800600" cy="123444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218688"/>
            <a:ext cx="4206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B9573E"/>
                </a:solidFill>
                <a:latin typeface="Be Vietnam Pro"/>
              </a:rPr>
              <a:t>San lấp kênh rạch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1560" y="3621024"/>
            <a:ext cx="4251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Mất nơi chứa nước tự nhiên khi mưa lớn và triều cường.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06440" y="3017520"/>
            <a:ext cx="4800600" cy="123444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080759" y="3218688"/>
            <a:ext cx="4206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B9573E"/>
                </a:solidFill>
                <a:latin typeface="Be Vietnam Pro"/>
              </a:rPr>
              <a:t>Khai thác nước ngầm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80759" y="3621024"/>
            <a:ext cx="4251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Quá mức khiến nền đất sụt lún nhanh hơn nước biển dâng.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89120"/>
            <a:ext cx="4800600" cy="123444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90288"/>
            <a:ext cx="4206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B9573E"/>
                </a:solidFill>
                <a:latin typeface="Be Vietnam Pro"/>
              </a:rPr>
              <a:t>Mất rừng ngập mặn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" y="4992624"/>
            <a:ext cx="4251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Cần Giờ vừa là lá phổi xanh vừa là tường chắn sóng, chắn gió.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806440" y="4389120"/>
            <a:ext cx="4800600" cy="123444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080759" y="4590288"/>
            <a:ext cx="4206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B9573E"/>
                </a:solidFill>
                <a:latin typeface="Be Vietnam Pro"/>
              </a:rPr>
              <a:t>Xả rác xuống cống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0759" y="4992624"/>
            <a:ext cx="4251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Tắc dòng chảy, mỗi trận mưa lại ngập nặng thêm.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77240" y="5760720"/>
            <a:ext cx="9738360" cy="658368"/>
          </a:xfrm>
          <a:prstGeom prst="roundRect">
            <a:avLst>
              <a:gd name="adj" fmla="val 10000"/>
            </a:avLst>
          </a:prstGeom>
          <a:solidFill>
            <a:srgbClr val="17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1560" y="5943600"/>
            <a:ext cx="9235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FFF8EC"/>
                </a:solidFill>
                <a:latin typeface="Be Vietnam Pro"/>
              </a:rPr>
              <a:t>Chủ quan là nhóm nguyên nhân chính — và là phần chúng ta thay đổi được.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Hoạt động nhóm: bốn đội điều tra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Mỗi nhóm 12 phút hoàn thành phiếu học tập, sau đó trình bày 2 phút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645920"/>
            <a:ext cx="2468880" cy="3017520"/>
          </a:xfrm>
          <a:prstGeom prst="roundRect">
            <a:avLst>
              <a:gd name="adj" fmla="val 7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33271" y="1920240"/>
            <a:ext cx="1143000" cy="292608"/>
          </a:xfrm>
          <a:prstGeom prst="roundRect">
            <a:avLst>
              <a:gd name="adj" fmla="val 50000"/>
            </a:avLst>
          </a:prstGeom>
          <a:solidFill>
            <a:srgbClr val="4F8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33271" y="1965960"/>
            <a:ext cx="1143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1" spc="120">
                <a:solidFill>
                  <a:srgbClr val="FFF8EC"/>
                </a:solidFill>
                <a:latin typeface="Be Vietnam Pro"/>
              </a:rPr>
              <a:t>NHÓM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3271" y="2423160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800" b="1">
                <a:solidFill>
                  <a:srgbClr val="173A3A"/>
                </a:solidFill>
                <a:latin typeface="Be Vietnam Pro"/>
              </a:rPr>
              <a:t>Đội đo nhiệt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1" y="3154680"/>
            <a:ext cx="201168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Bằng chứng thành phố nóng lên: mức tăng nhiệt, ngày nắng nóng, đảo nhiệt đô thị.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92424" y="1645920"/>
            <a:ext cx="2468880" cy="3017520"/>
          </a:xfrm>
          <a:prstGeom prst="roundRect">
            <a:avLst>
              <a:gd name="adj" fmla="val 7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648456" y="1920240"/>
            <a:ext cx="1143000" cy="292608"/>
          </a:xfrm>
          <a:prstGeom prst="roundRect">
            <a:avLst>
              <a:gd name="adj" fmla="val 50000"/>
            </a:avLst>
          </a:prstGeom>
          <a:solidFill>
            <a:srgbClr val="5C92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48456" y="1965960"/>
            <a:ext cx="1143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1" spc="120">
                <a:solidFill>
                  <a:srgbClr val="FFF8EC"/>
                </a:solidFill>
                <a:latin typeface="Be Vietnam Pro"/>
              </a:rPr>
              <a:t>NHÓM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48456" y="2423160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800" b="1">
                <a:solidFill>
                  <a:srgbClr val="173A3A"/>
                </a:solidFill>
                <a:latin typeface="Be Vietnam Pro"/>
              </a:rPr>
              <a:t>Đội đo mưa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48456" y="3154680"/>
            <a:ext cx="201168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Mưa đã đổi khác thế nào, vì sao cống thoát nước không theo kịp.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007608" y="1645920"/>
            <a:ext cx="2468880" cy="3017520"/>
          </a:xfrm>
          <a:prstGeom prst="roundRect">
            <a:avLst>
              <a:gd name="adj" fmla="val 7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63640" y="1920240"/>
            <a:ext cx="1143000" cy="292608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63640" y="1965960"/>
            <a:ext cx="1143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1" spc="120">
                <a:solidFill>
                  <a:srgbClr val="FFF8EC"/>
                </a:solidFill>
                <a:latin typeface="Be Vietnam Pro"/>
              </a:rPr>
              <a:t>NHÓM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3640" y="2423160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800" b="1">
                <a:solidFill>
                  <a:srgbClr val="173A3A"/>
                </a:solidFill>
                <a:latin typeface="Be Vietnam Pro"/>
              </a:rPr>
              <a:t>Đội canh triều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3640" y="3154680"/>
            <a:ext cx="201168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Các mốc kỷ lục ở trạm Phú An, hiện tượng lún nền đất.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22792" y="1645920"/>
            <a:ext cx="2468880" cy="3017520"/>
          </a:xfrm>
          <a:prstGeom prst="roundRect">
            <a:avLst>
              <a:gd name="adj" fmla="val 7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878824" y="1920240"/>
            <a:ext cx="1143000" cy="292608"/>
          </a:xfrm>
          <a:prstGeom prst="roundRect">
            <a:avLst>
              <a:gd name="adj" fmla="val 50000"/>
            </a:avLst>
          </a:prstGeom>
          <a:solidFill>
            <a:srgbClr val="B957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878824" y="1965960"/>
            <a:ext cx="1143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1" spc="120">
                <a:solidFill>
                  <a:srgbClr val="FFF8EC"/>
                </a:solidFill>
                <a:latin typeface="Be Vietnam Pro"/>
              </a:rPr>
              <a:t>NHÓM 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78824" y="2423160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800" b="1">
                <a:solidFill>
                  <a:srgbClr val="173A3A"/>
                </a:solidFill>
                <a:latin typeface="Be Vietnam Pro"/>
              </a:rPr>
              <a:t>Đội truy nguyên nhân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78824" y="3154680"/>
            <a:ext cx="201168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Phân loại chủ quan – khách quan, chọn nguyên nhân nghiêm trọng nhất.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7240" y="5029200"/>
            <a:ext cx="9738360" cy="1005840"/>
          </a:xfrm>
          <a:prstGeom prst="roundRect">
            <a:avLst>
              <a:gd name="adj" fmla="val 8000"/>
            </a:avLst>
          </a:prstGeom>
          <a:solidFill>
            <a:srgbClr val="173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97280" y="5230368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20">
                <a:solidFill>
                  <a:srgbClr val="E9825B"/>
                </a:solidFill>
                <a:latin typeface="Be Vietnam Pro"/>
              </a:rPr>
              <a:t>SẢN PHẨM NHÓM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541264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FFF8EC"/>
                </a:solidFill>
                <a:latin typeface="Be Vietnam Pro"/>
              </a:rPr>
              <a:t>Một tờ phiếu học tập hoàn chỉnh + một câu kết luận ngắn ghi lên bảng cho cả lớp chép.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Ghi nhớ và kiểm tra nhanh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Năm ý chính cần mang theo sau bài học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554480"/>
            <a:ext cx="612648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E9825B"/>
                </a:solidFill>
                <a:latin typeface="Be Vietnam Pro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5064" y="1554480"/>
            <a:ext cx="247802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Nhiệt độ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9663" y="1554480"/>
            <a:ext cx="6766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526D6B"/>
                </a:solidFill>
                <a:latin typeface="Be Vietnam Pro"/>
              </a:rPr>
              <a:t>Tăng, dự báo +0,8°C đến 2030; nội thành nóng hơn 1 – 3°C</a:t>
            </a:r>
          </a:p>
        </p:txBody>
      </p:sp>
      <p:sp>
        <p:nvSpPr>
          <p:cNvPr id="9" name="Rectangle 8"/>
          <p:cNvSpPr/>
          <p:nvPr/>
        </p:nvSpPr>
        <p:spPr>
          <a:xfrm>
            <a:off x="1655064" y="2121408"/>
            <a:ext cx="9180576" cy="9525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331720"/>
            <a:ext cx="612648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E9825B"/>
                </a:solidFill>
                <a:latin typeface="Be Vietnam Pro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5064" y="2331720"/>
            <a:ext cx="247802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Mưa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9663" y="2331720"/>
            <a:ext cx="6766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526D6B"/>
                </a:solidFill>
                <a:latin typeface="Be Vietnam Pro"/>
              </a:rPr>
              <a:t>Thất thường, nhiều trận cực đoan vượt sức chịu của cống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55064" y="2898648"/>
            <a:ext cx="9180576" cy="9525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108960"/>
            <a:ext cx="612648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E9825B"/>
                </a:solidFill>
                <a:latin typeface="Be Vietnam Pro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5064" y="3108960"/>
            <a:ext cx="247802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Nước biển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69663" y="3108960"/>
            <a:ext cx="6766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526D6B"/>
                </a:solidFill>
                <a:latin typeface="Be Vietnam Pro"/>
              </a:rPr>
              <a:t>Dâng 3mm/năm; đỉnh triều Phú An 1,68m → 1,77m → 1,78m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655064" y="3675887"/>
            <a:ext cx="9180576" cy="9525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3886200"/>
            <a:ext cx="612648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E9825B"/>
                </a:solidFill>
                <a:latin typeface="Be Vietnam Pro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55064" y="3886200"/>
            <a:ext cx="247802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Khách quan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69663" y="3886200"/>
            <a:ext cx="6766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526D6B"/>
                </a:solidFill>
                <a:latin typeface="Be Vietnam Pro"/>
              </a:rPr>
              <a:t>Biến động tự nhiên, địa hình thấp, nền đất yếu, băng tan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655064" y="4453128"/>
            <a:ext cx="9180576" cy="9525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663440"/>
            <a:ext cx="612648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E9825B"/>
                </a:solidFill>
                <a:latin typeface="Be Vietnam Pro"/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55064" y="4663440"/>
            <a:ext cx="247802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Chủ quan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69663" y="4663440"/>
            <a:ext cx="6766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0">
                <a:solidFill>
                  <a:srgbClr val="526D6B"/>
                </a:solidFill>
                <a:latin typeface="Be Vietnam Pro"/>
              </a:rPr>
              <a:t>Khí nhà kính, bê tông hoá, lấp kênh rạch, hút nước ngầm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8952" y="5532120"/>
            <a:ext cx="10287000" cy="685800"/>
          </a:xfrm>
          <a:prstGeom prst="roundRect">
            <a:avLst>
              <a:gd name="adj" fmla="val 10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69264" y="5742432"/>
            <a:ext cx="99669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173A3A"/>
                </a:solidFill>
                <a:latin typeface="Be Vietnam Pro"/>
              </a:rPr>
              <a:t>Kiểm tra nhanh: Vì sao cùng một cơn mưa mà hôm nay lại ngập sâu hơn mười năm trước?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12 /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Mục tiêu bài học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Học sinh chỉ ra được biểu hiện của biến đổi khí hậu ở địa phương và giải thích nguyên nhân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67512" y="1481328"/>
            <a:ext cx="548640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25" b="1">
                <a:solidFill>
                  <a:srgbClr val="5C927E"/>
                </a:solidFill>
                <a:latin typeface="Be Vietnam Pro"/>
              </a:rPr>
              <a:t>Sau bài học, học sinh có thể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130552"/>
            <a:ext cx="640080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E9825B"/>
                </a:solidFill>
                <a:latin typeface="Be Vietnam Pro"/>
              </a:rPr>
              <a:t>01</a:t>
            </a:r>
          </a:p>
        </p:txBody>
      </p:sp>
      <p:sp>
        <p:nvSpPr>
          <p:cNvPr id="8" name="Rectangle 7"/>
          <p:cNvSpPr/>
          <p:nvPr/>
        </p:nvSpPr>
        <p:spPr>
          <a:xfrm>
            <a:off x="1353312" y="2331720"/>
            <a:ext cx="685800" cy="19050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40280" y="2139696"/>
            <a:ext cx="1920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25" b="1">
                <a:solidFill>
                  <a:srgbClr val="173A3A"/>
                </a:solidFill>
                <a:latin typeface="Be Vietnam Pro"/>
              </a:rPr>
              <a:t>Nhận diện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41648" y="2148840"/>
            <a:ext cx="6766560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526D6B"/>
                </a:solidFill>
                <a:latin typeface="Be Vietnam Pro"/>
              </a:rPr>
              <a:t>bốn biểu hiện của biến đổi khí hậu ở Thành phố Hồ Chí Minh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2999232"/>
            <a:ext cx="640080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E9825B"/>
                </a:solidFill>
                <a:latin typeface="Be Vietnam Pro"/>
              </a:rPr>
              <a:t>02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53312" y="3200400"/>
            <a:ext cx="685800" cy="19050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240280" y="3008376"/>
            <a:ext cx="1920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25" b="1">
                <a:solidFill>
                  <a:srgbClr val="173A3A"/>
                </a:solidFill>
                <a:latin typeface="Be Vietnam Pro"/>
              </a:rPr>
              <a:t>Phân tích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41648" y="3017520"/>
            <a:ext cx="6766560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526D6B"/>
                </a:solidFill>
                <a:latin typeface="Be Vietnam Pro"/>
              </a:rPr>
              <a:t>vì sao mưa lớn gặp triều cường lại gây ngập sâu và lâu rút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867912"/>
            <a:ext cx="640080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E9825B"/>
                </a:solidFill>
                <a:latin typeface="Be Vietnam Pro"/>
              </a:rPr>
              <a:t>03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53312" y="4069080"/>
            <a:ext cx="685800" cy="19050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240280" y="3877056"/>
            <a:ext cx="1920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25" b="1">
                <a:solidFill>
                  <a:srgbClr val="173A3A"/>
                </a:solidFill>
                <a:latin typeface="Be Vietnam Pro"/>
              </a:rPr>
              <a:t>Phân biệt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41648" y="3886200"/>
            <a:ext cx="6766560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526D6B"/>
                </a:solidFill>
                <a:latin typeface="Be Vietnam Pro"/>
              </a:rPr>
              <a:t>nguyên nhân khách quan với nguyên nhân chủ quan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4736592"/>
            <a:ext cx="640080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E9825B"/>
                </a:solidFill>
                <a:latin typeface="Be Vietnam Pro"/>
              </a:rPr>
              <a:t>04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353312" y="4937760"/>
            <a:ext cx="685800" cy="19050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40280" y="4745736"/>
            <a:ext cx="1920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25" b="1">
                <a:solidFill>
                  <a:srgbClr val="173A3A"/>
                </a:solidFill>
                <a:latin typeface="Be Vietnam Pro"/>
              </a:rPr>
              <a:t>Liên hệ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41648" y="4754880"/>
            <a:ext cx="6766560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526D6B"/>
                </a:solidFill>
                <a:latin typeface="Be Vietnam Pro"/>
              </a:rPr>
              <a:t>những việc chính bản thân và gia đình có thể thay đổi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02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Khởi động: em có thấy thành phố đổi khác?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Ba câu hỏi nhỏ trước khi vào bài — trả lời bằng chính điều em quan sát được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58952" y="1737360"/>
            <a:ext cx="3200400" cy="2651760"/>
          </a:xfrm>
          <a:prstGeom prst="roundRect">
            <a:avLst>
              <a:gd name="adj" fmla="val 6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78992" y="2103120"/>
            <a:ext cx="548640" cy="38100"/>
          </a:xfrm>
          <a:prstGeom prst="rect">
            <a:avLst/>
          </a:prstGeom>
          <a:solidFill>
            <a:srgbClr val="4F8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242316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100" b="1">
                <a:solidFill>
                  <a:srgbClr val="173A3A"/>
                </a:solidFill>
                <a:latin typeface="Be Vietnam Pro"/>
              </a:rPr>
              <a:t>Nóng hơn?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2926080"/>
            <a:ext cx="25603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Mùa nắng năm nay có gay gắt hơn những năm em còn nhỏ không?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1104" y="1737360"/>
            <a:ext cx="3200400" cy="2651760"/>
          </a:xfrm>
          <a:prstGeom prst="roundRect">
            <a:avLst>
              <a:gd name="adj" fmla="val 6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81144" y="2103120"/>
            <a:ext cx="548640" cy="38100"/>
          </a:xfrm>
          <a:prstGeom prst="rect">
            <a:avLst/>
          </a:prstGeom>
          <a:solidFill>
            <a:srgbClr val="5C92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81144" y="242316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100" b="1">
                <a:solidFill>
                  <a:srgbClr val="173A3A"/>
                </a:solidFill>
                <a:latin typeface="Be Vietnam Pro"/>
              </a:rPr>
              <a:t>Mưa lạ hơn?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81144" y="2926080"/>
            <a:ext cx="25603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Có cơn mưa nào khiến em không kịp về nhà, đường biến thành sông?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63256" y="1737360"/>
            <a:ext cx="3200400" cy="2651760"/>
          </a:xfrm>
          <a:prstGeom prst="roundRect">
            <a:avLst>
              <a:gd name="adj" fmla="val 6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83296" y="2103120"/>
            <a:ext cx="548640" cy="38100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83296" y="242316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100" b="1">
                <a:solidFill>
                  <a:srgbClr val="173A3A"/>
                </a:solidFill>
                <a:latin typeface="Be Vietnam Pro"/>
              </a:rPr>
              <a:t>Ngập sâu hơn?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83296" y="2926080"/>
            <a:ext cx="25603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Khu em ở có con đường nào cứ tới rằm hoặc cuối tháng là ngập?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58952" y="4800600"/>
            <a:ext cx="9747504" cy="96012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98348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 spc="120">
                <a:solidFill>
                  <a:srgbClr val="E9825B"/>
                </a:solidFill>
                <a:latin typeface="Be Vietnam Pro"/>
              </a:rPr>
              <a:t>Dẫn vào bài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4600" y="4937760"/>
            <a:ext cx="76809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73A3A"/>
                </a:solidFill>
                <a:latin typeface="Be Vietnam Pro"/>
              </a:rPr>
              <a:t>Những thay đổi ấy không ngẫu nhiên — đó là biểu hiện của biến đổi khí hậu ngay tại thành phố mình.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03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Bốn biểu hiện chính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Toàn bộ phần A của bài học gói trong bốn dấu hiệu dưới đây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0664" y="1572768"/>
            <a:ext cx="10671048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225" b="1">
                <a:solidFill>
                  <a:srgbClr val="173A3A"/>
                </a:solidFill>
                <a:latin typeface="Be Vietnam Pro"/>
              </a:rPr>
              <a:t>THÀNH PHỐ NÓNG HƠN, ƯỚT HƠN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0664" y="2103120"/>
            <a:ext cx="10671048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225" b="1">
                <a:solidFill>
                  <a:srgbClr val="B9573E"/>
                </a:solidFill>
                <a:latin typeface="Be Vietnam Pro"/>
              </a:rPr>
              <a:t>VÀ NGẬP SÂU HƠN</a:t>
            </a:r>
          </a:p>
        </p:txBody>
      </p:sp>
      <p:sp>
        <p:nvSpPr>
          <p:cNvPr id="8" name="Rectangle 7"/>
          <p:cNvSpPr/>
          <p:nvPr/>
        </p:nvSpPr>
        <p:spPr>
          <a:xfrm>
            <a:off x="2020824" y="2926080"/>
            <a:ext cx="8156448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3310128"/>
            <a:ext cx="630936" cy="6126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300" b="1">
                <a:solidFill>
                  <a:srgbClr val="E9825B"/>
                </a:solidFill>
                <a:latin typeface="Be Vietnam Pro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977639"/>
            <a:ext cx="2377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173A3A"/>
                </a:solidFill>
                <a:latin typeface="Be Vietnam Pro"/>
              </a:rPr>
              <a:t>Nhiệt độ tăng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389120"/>
            <a:ext cx="2487168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Nắng nóng gay gắt và kéo dài hơn, nội thành hoá đảo nhiệt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3310128"/>
            <a:ext cx="630936" cy="6126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300" b="1">
                <a:solidFill>
                  <a:srgbClr val="E9825B"/>
                </a:solidFill>
                <a:latin typeface="Be Vietnam Pro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3977639"/>
            <a:ext cx="2377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173A3A"/>
                </a:solidFill>
                <a:latin typeface="Be Vietnam Pro"/>
              </a:rPr>
              <a:t>Mưa cực đoan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4389120"/>
            <a:ext cx="2487168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Mưa dữ dội trong thời gian ngắn, mùa mưa dịch chuyển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310128"/>
            <a:ext cx="630936" cy="6126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300" b="1">
                <a:solidFill>
                  <a:srgbClr val="E9825B"/>
                </a:solidFill>
                <a:latin typeface="Be Vietnam Pro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3977639"/>
            <a:ext cx="2377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173A3A"/>
                </a:solidFill>
                <a:latin typeface="Be Vietnam Pro"/>
              </a:rPr>
              <a:t>Nước biển dâng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4389120"/>
            <a:ext cx="2487168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Triều cường liên tục lập kỷ lục, nền đất lại đang lún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0" y="3310128"/>
            <a:ext cx="630936" cy="6126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300" b="1">
                <a:solidFill>
                  <a:srgbClr val="E9825B"/>
                </a:solidFill>
                <a:latin typeface="Be Vietnam Pro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3977639"/>
            <a:ext cx="2377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173A3A"/>
                </a:solidFill>
                <a:latin typeface="Be Vietnam Pro"/>
              </a:rPr>
              <a:t>Thời tiết cực đoan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80" y="4389120"/>
            <a:ext cx="2487168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Dông lốc, xâm nhập mặn, sạt lở bờ sông đều gia tăng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5760720"/>
            <a:ext cx="10515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26D6B"/>
                </a:solidFill>
                <a:latin typeface="Be Vietnam Pro"/>
              </a:rPr>
              <a:t>Bốn biểu hiện này gắn chặt với nhau: nóng lên làm mưa dữ dội hơn, nước biển dâng làm nước mưa khó thoát.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04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Biểu hiện 1 — Nhiệt độ tăng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Nền nhiệt nhích lên từng chút, nhưng số ngày nắng nóng tăng rất rõ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67512" y="1600200"/>
            <a:ext cx="4956048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400" b="1">
                <a:solidFill>
                  <a:srgbClr val="B9573E"/>
                </a:solidFill>
                <a:latin typeface="Be Vietnam Pro"/>
              </a:rPr>
              <a:t>+0,8°C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2376" y="2606040"/>
            <a:ext cx="4480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0">
                <a:solidFill>
                  <a:srgbClr val="526D6B"/>
                </a:solidFill>
                <a:latin typeface="Be Vietnam Pro"/>
              </a:rPr>
              <a:t>dự báo đến năm 2030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600200"/>
            <a:ext cx="44805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400" b="1">
                <a:solidFill>
                  <a:srgbClr val="4F8FB6"/>
                </a:solidFill>
                <a:latin typeface="Be Vietnam Pro"/>
              </a:rPr>
              <a:t>1 – 3°C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55664" y="2606040"/>
            <a:ext cx="44805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0">
                <a:solidFill>
                  <a:srgbClr val="526D6B"/>
                </a:solidFill>
                <a:latin typeface="Be Vietnam Pro"/>
              </a:rPr>
              <a:t>nội thành nóng hơn ngoại thành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0664" y="3310128"/>
            <a:ext cx="10140696" cy="12700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657600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73A3A"/>
                </a:solidFill>
                <a:latin typeface="Be Vietnam Pro"/>
              </a:rPr>
              <a:t>Đến 2030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1760" y="3694176"/>
            <a:ext cx="6949440" cy="237744"/>
          </a:xfrm>
          <a:prstGeom prst="roundRect">
            <a:avLst>
              <a:gd name="adj" fmla="val 50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2651760" y="3694176"/>
            <a:ext cx="5003596" cy="237744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4343400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73A3A"/>
                </a:solidFill>
                <a:latin typeface="Be Vietnam Pro"/>
              </a:rPr>
              <a:t>Đến 2050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51760" y="4379976"/>
            <a:ext cx="6949440" cy="237744"/>
          </a:xfrm>
          <a:prstGeom prst="roundRect">
            <a:avLst>
              <a:gd name="adj" fmla="val 50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651760" y="4379976"/>
            <a:ext cx="6949440" cy="237744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5029200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173A3A"/>
                </a:solidFill>
                <a:latin typeface="Be Vietnam Pro"/>
              </a:rPr>
              <a:t>Nắng nóng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651760" y="5065776"/>
            <a:ext cx="6949440" cy="237744"/>
          </a:xfrm>
          <a:prstGeom prst="roundRect">
            <a:avLst>
              <a:gd name="adj" fmla="val 50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2651760" y="5065776"/>
            <a:ext cx="5976518" cy="237744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5897880"/>
            <a:ext cx="10515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26D6B"/>
                </a:solidFill>
                <a:latin typeface="Be Vietnam Pro"/>
              </a:rPr>
              <a:t>Đảo nhiệt đô thị: bê tông và mái tôn giữ nhiệt, ban đêm nhả ra nên nội thành khó nguội như vùng ven.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05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Biểu hiện 2 — Mưa cực đoan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Cùng một lượng mưa, hôm nay gây ngập nặng hơn nhiều so với trước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58952" y="1600200"/>
            <a:ext cx="4754880" cy="2194560"/>
          </a:xfrm>
          <a:prstGeom prst="roundRect">
            <a:avLst>
              <a:gd name="adj" fmla="val 6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1874519"/>
            <a:ext cx="4206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5200" b="1">
                <a:solidFill>
                  <a:srgbClr val="B9573E"/>
                </a:solidFill>
                <a:latin typeface="Be Vietnam Pro"/>
              </a:rPr>
              <a:t>&gt; 100mm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2743200"/>
            <a:ext cx="42062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trút xuống chỉ trong 1 – 2 giờ</a:t>
            </a:r>
          </a:p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của một trận mưa cực đoan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60720" y="1600200"/>
            <a:ext cx="4754880" cy="2194560"/>
          </a:xfrm>
          <a:prstGeom prst="roundRect">
            <a:avLst>
              <a:gd name="adj" fmla="val 6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53328" y="1874519"/>
            <a:ext cx="42062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5200" b="1">
                <a:solidFill>
                  <a:srgbClr val="4F8FB6"/>
                </a:solidFill>
                <a:latin typeface="Be Vietnam Pro"/>
              </a:rPr>
              <a:t>85mm / 3h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53328" y="2743200"/>
            <a:ext cx="42062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là mức mà phần lớn hệ thống</a:t>
            </a:r>
          </a:p>
          <a:p>
            <a:pPr algn="l">
              <a:lnSpc>
                <a:spcPct val="130000"/>
              </a:lnSpc>
            </a:pPr>
            <a:r>
              <a:rPr sz="1500" b="0">
                <a:solidFill>
                  <a:srgbClr val="526D6B"/>
                </a:solidFill>
                <a:latin typeface="Be Vietnam Pro"/>
              </a:rPr>
              <a:t>cống của thành phố chịu được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8952" y="4069080"/>
            <a:ext cx="9756648" cy="12700"/>
          </a:xfrm>
          <a:prstGeom prst="rect">
            <a:avLst/>
          </a:prstGeom>
          <a:solidFill>
            <a:srgbClr val="526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77240" y="4471416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4389120"/>
            <a:ext cx="9509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73A3A"/>
                </a:solidFill>
                <a:latin typeface="Be Vietnam Pro"/>
              </a:rPr>
              <a:t>Mùa mưa có xu hướng đến muộn và kết thúc muộn hơn, ranh giới hai mùa không còn ổn định.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4946904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97280" y="4864608"/>
            <a:ext cx="9509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73A3A"/>
                </a:solidFill>
                <a:latin typeface="Be Vietnam Pro"/>
              </a:rPr>
              <a:t>Mưa lớn trùng đỉnh triều: nước không thoát ra sông được nên ngập sâu hơn và lâu rút hơn.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5422392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5340096"/>
            <a:ext cx="9509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73A3A"/>
                </a:solidFill>
                <a:latin typeface="Be Vietnam Pro"/>
              </a:rPr>
              <a:t>Một cơn mưa 30 – 60 phút cũng đủ biến nhiều tuyến đường thành sông.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06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Biểu hiện 3 — Triều cường lập kỷ lục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Đỉnh triều tại trạm Phú An trên sông Sài Gòn, so với mức báo động 3 là 1,50m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1417320" y="2903957"/>
            <a:ext cx="1600200" cy="1805202"/>
          </a:xfrm>
          <a:prstGeom prst="roundRect">
            <a:avLst>
              <a:gd name="adj" fmla="val 4000"/>
            </a:avLst>
          </a:prstGeom>
          <a:solidFill>
            <a:srgbClr val="4F8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2492477"/>
            <a:ext cx="1965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2400" b="1">
                <a:solidFill>
                  <a:srgbClr val="173A3A"/>
                </a:solidFill>
                <a:latin typeface="Be Vietnam Pro"/>
              </a:rPr>
              <a:t>1,68m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4818888"/>
            <a:ext cx="1965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>
                <a:solidFill>
                  <a:srgbClr val="173A3A"/>
                </a:solidFill>
                <a:latin typeface="Be Vietnam Pro"/>
              </a:rPr>
              <a:t>2013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5148072"/>
            <a:ext cx="2240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0">
                <a:solidFill>
                  <a:srgbClr val="526D6B"/>
                </a:solidFill>
                <a:latin typeface="Be Vietnam Pro"/>
              </a:rPr>
              <a:t>Kỷ lục đầu tiên vượt 1,65m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60520" y="2565481"/>
            <a:ext cx="1600200" cy="2143678"/>
          </a:xfrm>
          <a:prstGeom prst="roundRect">
            <a:avLst>
              <a:gd name="adj" fmla="val 4000"/>
            </a:avLst>
          </a:prstGeom>
          <a:solidFill>
            <a:srgbClr val="4F8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977639" y="2154001"/>
            <a:ext cx="1965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2400" b="1">
                <a:solidFill>
                  <a:srgbClr val="173A3A"/>
                </a:solidFill>
                <a:latin typeface="Be Vietnam Pro"/>
              </a:rPr>
              <a:t>1,77m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77639" y="4818888"/>
            <a:ext cx="1965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>
                <a:solidFill>
                  <a:srgbClr val="173A3A"/>
                </a:solidFill>
                <a:latin typeface="Be Vietnam Pro"/>
              </a:rPr>
              <a:t>9/2019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0480" y="5148072"/>
            <a:ext cx="2240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0">
                <a:solidFill>
                  <a:srgbClr val="526D6B"/>
                </a:solidFill>
                <a:latin typeface="Be Vietnam Pro"/>
              </a:rPr>
              <a:t>Giữ kỷ lục suốt sáu năm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903720" y="2527873"/>
            <a:ext cx="1600200" cy="2181286"/>
          </a:xfrm>
          <a:prstGeom prst="roundRect">
            <a:avLst>
              <a:gd name="adj" fmla="val 4000"/>
            </a:avLst>
          </a:prstGeom>
          <a:solidFill>
            <a:srgbClr val="B957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20840" y="2116393"/>
            <a:ext cx="1965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2400" b="1">
                <a:solidFill>
                  <a:srgbClr val="173A3A"/>
                </a:solidFill>
                <a:latin typeface="Be Vietnam Pro"/>
              </a:rPr>
              <a:t>1,78m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20840" y="4818888"/>
            <a:ext cx="1965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>
                <a:solidFill>
                  <a:srgbClr val="173A3A"/>
                </a:solidFill>
                <a:latin typeface="Be Vietnam Pro"/>
              </a:rPr>
              <a:t>11/2025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5148072"/>
            <a:ext cx="2240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0">
                <a:solidFill>
                  <a:srgbClr val="526D6B"/>
                </a:solidFill>
                <a:latin typeface="Be Vietnam Pro"/>
              </a:rPr>
              <a:t>Vượt mọi mốc từng ghi nhận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97280" y="3580908"/>
            <a:ext cx="8778240" cy="2222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966960" y="3452892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 spc="120">
                <a:solidFill>
                  <a:srgbClr val="E9825B"/>
                </a:solidFill>
                <a:latin typeface="Be Vietnam Pro"/>
              </a:rPr>
              <a:t>BÁO ĐỘNG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952" y="5897880"/>
            <a:ext cx="10515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26D6B"/>
                </a:solidFill>
                <a:latin typeface="Be Vietnam Pro"/>
              </a:rPr>
              <a:t>Mực nước biển dâng khoảng 3mm/năm, trong khi nền đất thành phố lún trung bình khoảng 2cm/năm — nước lên, đất xuống.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07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0" y="0"/>
            <a:ext cx="1218552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492240" cy="6858000"/>
          </a:xfrm>
          <a:prstGeom prst="rect">
            <a:avLst/>
          </a:prstGeom>
          <a:solidFill>
            <a:srgbClr val="EA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557784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173A3A"/>
                </a:solidFill>
                <a:latin typeface="Be Vietnam Pro"/>
              </a:rPr>
              <a:t>Biểu hiện 4 — Thiên tai cực đoan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874519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2240280"/>
            <a:ext cx="5486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B9573E"/>
                </a:solidFill>
                <a:latin typeface="Be Vietnam Pro"/>
              </a:rPr>
              <a:t>Dông, lốc, sét, mưa đá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2569464"/>
            <a:ext cx="5394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Xuất hiện bất thường đầu và cuối mùa mưa, gây tốc mái, ngã cây.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3264408"/>
            <a:ext cx="5486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B9573E"/>
                </a:solidFill>
                <a:latin typeface="Be Vietnam Pro"/>
              </a:rPr>
              <a:t>Xâm nhập mặn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3593592"/>
            <a:ext cx="5394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Tiến sâu vào sông Sài Gòn – Đồng Nai trong mùa khô, ảnh hưởng nguồn nước.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4288536"/>
            <a:ext cx="5486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B9573E"/>
                </a:solidFill>
                <a:latin typeface="Be Vietnam Pro"/>
              </a:rPr>
              <a:t>Sạt lở bờ sông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4617720"/>
            <a:ext cx="5394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Nhà Bè, Cần Giờ, Thanh Đa ngày càng nhiều điểm nguy hiểm.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5312664"/>
            <a:ext cx="5486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B9573E"/>
                </a:solidFill>
                <a:latin typeface="Be Vietnam Pro"/>
              </a:rPr>
              <a:t>Bão dịch xuống Nam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5641848"/>
            <a:ext cx="5394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6D6B"/>
                </a:solidFill>
                <a:latin typeface="Be Vietnam Pro"/>
              </a:rPr>
              <a:t>Nam Bộ vốn ít bão nay không còn an toàn tuyệt đối.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526D6B"/>
                </a:solidFill>
                <a:latin typeface="Be Vietnam Pro"/>
              </a:rPr>
              <a:t>Ảnh: mưa lớn và dông trên bầu trời thành phố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bg>
        <p:bgPr>
          <a:solidFill>
            <a:srgbClr val="EAF4F2"/>
          </a:solidFill>
          <a:effectLst/>
        </p:bgPr>
      </p:bg>
      <p:sp>
        <p:nvSpPr>
          <p:cNvPr id="2" name="TextBox 1"/>
          <p:cNvSpPr txBox="1"/>
          <p:nvPr/>
        </p:nvSpPr>
        <p:spPr>
          <a:xfrm>
            <a:off x="548640" y="365760"/>
            <a:ext cx="822960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spc="150">
                <a:solidFill>
                  <a:srgbClr val="E9825B"/>
                </a:solidFill>
                <a:latin typeface="Be Vietnam Pro"/>
              </a:rP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4440" y="292608"/>
            <a:ext cx="9966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150" b="1">
                <a:solidFill>
                  <a:srgbClr val="173A3A"/>
                </a:solidFill>
                <a:latin typeface="Be Vietnam Pro"/>
              </a:rPr>
              <a:t>Nguyên nhân khách quan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1872" y="896112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25" b="0">
                <a:solidFill>
                  <a:srgbClr val="526D6B"/>
                </a:solidFill>
                <a:latin typeface="Be Vietnam Pro"/>
              </a:rPr>
              <a:t>Những yếu tố tự nhiên mà con người không tạo ra và khó thay đổi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060704"/>
            <a:ext cx="594360" cy="28575"/>
          </a:xfrm>
          <a:prstGeom prst="rect">
            <a:avLst/>
          </a:prstGeom>
          <a:solidFill>
            <a:srgbClr val="E982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645920"/>
            <a:ext cx="9692640" cy="105156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192024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4F8FB6"/>
                </a:solidFill>
                <a:latin typeface="Be Vietnam Pro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1847088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Biến động tự nhiên của khí hậu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2221992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526D6B"/>
                </a:solidFill>
                <a:latin typeface="Be Vietnam Pro"/>
              </a:rPr>
              <a:t>Bức xạ Mặt Trời thay đổi, núi lửa phun trào, dao động El Niño – La Niña.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2834640"/>
            <a:ext cx="9692640" cy="105156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10896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4F8FB6"/>
                </a:solidFill>
                <a:latin typeface="Be Vietnam Pro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3035808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Vị trí và địa hình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3410712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526D6B"/>
                </a:solidFill>
                <a:latin typeface="Be Vietnam Pro"/>
              </a:rPr>
              <a:t>Nằm ở hạ lưu sông Sài Gòn – Đồng Nai, địa hình thấp, lại giáp biển.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4023360"/>
            <a:ext cx="9692640" cy="105156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429768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4F8FB6"/>
                </a:solidFill>
                <a:latin typeface="Be Vietnam Pro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4224528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Nền đất trẻ và yếu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4599432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526D6B"/>
                </a:solidFill>
                <a:latin typeface="Be Vietnam Pro"/>
              </a:rPr>
              <a:t>Tự nén lún dần theo thời gian, ngay cả khi không có tác động con người.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5212080"/>
            <a:ext cx="9692640" cy="1051560"/>
          </a:xfrm>
          <a:prstGeom prst="roundRect">
            <a:avLst>
              <a:gd name="adj" fmla="val 8000"/>
            </a:avLst>
          </a:prstGeom>
          <a:solidFill>
            <a:srgbClr val="FFF8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548640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4F8FB6"/>
                </a:solidFill>
                <a:latin typeface="Be Vietnam Pro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0" y="5413248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50" b="1">
                <a:solidFill>
                  <a:srgbClr val="173A3A"/>
                </a:solidFill>
                <a:latin typeface="Be Vietnam Pro"/>
              </a:rPr>
              <a:t>Nước biển dâng toàn cầu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5788152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50" b="0">
                <a:solidFill>
                  <a:srgbClr val="526D6B"/>
                </a:solidFill>
                <a:latin typeface="Be Vietnam Pro"/>
              </a:rPr>
              <a:t>Băng ở hai cực tan và nước biển giãn nở khi Trái Đất nóng lên.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8952" y="6400800"/>
            <a:ext cx="10515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26D6B"/>
                </a:solidFill>
                <a:latin typeface="Be Vietnam Pro"/>
              </a:rPr>
              <a:t>Nhóm nguyên nhân này giải thích vì sao thành phố dễ tổn thương ngay từ đầu — nhưng chưa giải thích vì sao mọi thứ xấu đi nhanh đến vậy.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455664"/>
            <a:ext cx="365760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GIÁO DỤC ĐỊA PHƯƠNG 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66960" y="6455664"/>
            <a:ext cx="1655064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75" b="1" spc="120">
                <a:solidFill>
                  <a:srgbClr val="526D6B"/>
                </a:solidFill>
                <a:latin typeface="Be Vietnam Pro"/>
              </a:rPr>
              <a:t>09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