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e5600595165447c" /><Relationship Type="http://schemas.openxmlformats.org/officeDocument/2006/relationships/extended-properties" Target="/docProps/app.xml" Id="R3d85b02f1ed14902" /><Relationship Type="http://schemas.openxmlformats.org/officeDocument/2006/relationships/officeDocument" Target="/ppt/presentation.xml" Id="R79be8cc57a6e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3be458b0841d1"/>
  </p:sldMasterIdLst>
  <p:notesMasterIdLst>
    <p:notesMasterId xmlns:r="http://schemas.openxmlformats.org/officeDocument/2006/relationships" r:id="R24079eb6adde4cc8"/>
  </p:notesMasterIdLst>
  <p:sldIdLst>
    <p:sldId xmlns:r="http://schemas.openxmlformats.org/officeDocument/2006/relationships" id="256" r:id="Rac90b22bb3244012"/>
    <p:sldId xmlns:r="http://schemas.openxmlformats.org/officeDocument/2006/relationships" id="257" r:id="Rf7ca8f736c674e99"/>
    <p:sldId xmlns:r="http://schemas.openxmlformats.org/officeDocument/2006/relationships" id="258" r:id="R5b060873b8d14992"/>
    <p:sldId xmlns:r="http://schemas.openxmlformats.org/officeDocument/2006/relationships" id="259" r:id="Ra2315cd4b42e422a"/>
    <p:sldId xmlns:r="http://schemas.openxmlformats.org/officeDocument/2006/relationships" id="260" r:id="Rdf39b2b1e6b04523"/>
    <p:sldId xmlns:r="http://schemas.openxmlformats.org/officeDocument/2006/relationships" id="261" r:id="Rf2969685c6d34b9a"/>
    <p:sldId xmlns:r="http://schemas.openxmlformats.org/officeDocument/2006/relationships" id="262" r:id="R0d9a65b149aa413e"/>
    <p:sldId xmlns:r="http://schemas.openxmlformats.org/officeDocument/2006/relationships" id="263" r:id="R66549c0f06484245"/>
    <p:sldId xmlns:r="http://schemas.openxmlformats.org/officeDocument/2006/relationships" id="264" r:id="Rc6466a8a0ac54944"/>
    <p:sldId xmlns:r="http://schemas.openxmlformats.org/officeDocument/2006/relationships" id="265" r:id="Rd7c070be5ef94e6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3a6f69f8694f57" /><Relationship Type="http://schemas.openxmlformats.org/officeDocument/2006/relationships/slideMaster" Target="/ppt/slideMasters/slideMaster1.xml" Id="R6843be458b0841d1" /><Relationship Type="http://schemas.openxmlformats.org/officeDocument/2006/relationships/notesMaster" Target="/ppt/notesMasters/notesMaster1.xml" Id="R24079eb6adde4cc8" /><Relationship Type="http://schemas.openxmlformats.org/officeDocument/2006/relationships/presProps" Target="/ppt/presProps.xml" Id="R7400ce0653a14883" /><Relationship Type="http://schemas.openxmlformats.org/officeDocument/2006/relationships/tableStyles" Target="/ppt/tableStyles.xml" Id="R7f5aab5aaf4b4ff2" /><Relationship Type="http://schemas.openxmlformats.org/officeDocument/2006/relationships/slide" Target="/ppt/slides/slide1.xml" Id="Rac90b22bb3244012" /><Relationship Type="http://schemas.openxmlformats.org/officeDocument/2006/relationships/slide" Target="/ppt/slides/slide2.xml" Id="Rf7ca8f736c674e99" /><Relationship Type="http://schemas.openxmlformats.org/officeDocument/2006/relationships/slide" Target="/ppt/slides/slide3.xml" Id="R5b060873b8d14992" /><Relationship Type="http://schemas.openxmlformats.org/officeDocument/2006/relationships/slide" Target="/ppt/slides/slide4.xml" Id="Ra2315cd4b42e422a" /><Relationship Type="http://schemas.openxmlformats.org/officeDocument/2006/relationships/slide" Target="/ppt/slides/slide5.xml" Id="Rdf39b2b1e6b04523" /><Relationship Type="http://schemas.openxmlformats.org/officeDocument/2006/relationships/slide" Target="/ppt/slides/slide6.xml" Id="Rf2969685c6d34b9a" /><Relationship Type="http://schemas.openxmlformats.org/officeDocument/2006/relationships/slide" Target="/ppt/slides/slide7.xml" Id="R0d9a65b149aa413e" /><Relationship Type="http://schemas.openxmlformats.org/officeDocument/2006/relationships/slide" Target="/ppt/slides/slide8.xml" Id="R66549c0f06484245" /><Relationship Type="http://schemas.openxmlformats.org/officeDocument/2006/relationships/slide" Target="/ppt/slides/slide9.xml" Id="Rc6466a8a0ac54944" /><Relationship Type="http://schemas.openxmlformats.org/officeDocument/2006/relationships/slide" Target="/ppt/slides/slide10.xml" Id="Rd7c070be5ef94e6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1779030af564c0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7568cbef5f4b4b" /><Relationship Type="http://schemas.openxmlformats.org/officeDocument/2006/relationships/notesMaster" Target="/ppt/notesMasters/notesMaster1.xml" Id="R09385681e01849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bc9425f21084e54" /><Relationship Type="http://schemas.openxmlformats.org/officeDocument/2006/relationships/notesMaster" Target="/ppt/notesMasters/notesMaster1.xml" Id="Re6978fef18524f1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fc78f1c4f494a6f" /><Relationship Type="http://schemas.openxmlformats.org/officeDocument/2006/relationships/notesMaster" Target="/ppt/notesMasters/notesMaster1.xml" Id="R2427b4104234443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add18894b2f4399" /><Relationship Type="http://schemas.openxmlformats.org/officeDocument/2006/relationships/notesMaster" Target="/ppt/notesMasters/notesMaster1.xml" Id="R82c3306a0e174fa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6a1f303b72a40de" /><Relationship Type="http://schemas.openxmlformats.org/officeDocument/2006/relationships/notesMaster" Target="/ppt/notesMasters/notesMaster1.xml" Id="R2224da38424c4d6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929c510a8d4120" /><Relationship Type="http://schemas.openxmlformats.org/officeDocument/2006/relationships/notesMaster" Target="/ppt/notesMasters/notesMaster1.xml" Id="Rfded2bf9f94e451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9cd29678b7e4222" /><Relationship Type="http://schemas.openxmlformats.org/officeDocument/2006/relationships/notesMaster" Target="/ppt/notesMasters/notesMaster1.xml" Id="Rba834438703e4e1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7e6a8df2fc049bc" /><Relationship Type="http://schemas.openxmlformats.org/officeDocument/2006/relationships/notesMaster" Target="/ppt/notesMasters/notesMaster1.xml" Id="Rcbfaa954c19e41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6831678ef3c4e3d" /><Relationship Type="http://schemas.openxmlformats.org/officeDocument/2006/relationships/notesMaster" Target="/ppt/notesMasters/notesMaster1.xml" Id="R5432d4196df9423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e80ec1aafba430a" /><Relationship Type="http://schemas.openxmlformats.org/officeDocument/2006/relationships/notesMaster" Target="/ppt/notesMasters/notesMaster1.xml" Id="Rd385689ff409463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 cấu trúc bài học: C:/Users/Phung/Downloads/HCM THPT (1).docx</a:t>
            </a:r>
          </a:p>
          <a:p xmlns:a="http://schemas.openxmlformats.org/drawingml/2006/main">
            <a:r>
              <a:t>Nguồn số liệu tổng quan khí hậu khu vực đô thị TP.HCM: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Hình minh họa do AI tạo cho bài giảng, không phải ảnh tư liệu.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 tổng hợp: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Nguồn khu vực phía bắc: https://www.binhduong.gov.vn/Lists/GioiThieu/DispForm.aspx?ID=144</a:t>
            </a:r>
          </a:p>
          <a:p xmlns:a="http://schemas.openxmlformats.org/drawingml/2006/main">
            <a:r>
              <a:t>Nguồn khu vực ven biển: https://vungtau.baria-vungtau.gov.vn/tin-tuc-su-kien/-/asset_publisher/Ov4gE8i4hcGW/content/v%25C5%25A9ng-t%25C3%25A0u-%25C4%2590i%25E1%25BB%2583m-%25C4%2591%25E1%25BA%25BFn-c%25C3%25A1c-gi%25E1%25BA%25A3i-ch%25E1%25BA%25A1y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Yêu cầu cần đạt được khái quát từ tài liệu: C:/Users/Phung/Downloads/HCM THPT (1).docx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Thông tin bổ sung về khu vực phía bắc: https://www.binhduong.gov.vn/Lists/GioiThieu/DispForm.aspx?ID=144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Số liệu tổng quan 26–28°C và 160–270 giờ nắng/tháng: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Các cột theo tháng là minh họa khái niệm, không phải số liệu quan trắc dùng để tính toán.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 khu vực đô thị TP.HCM: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Đối chiếu khu vực phía bắc: https://thudaumot.binhduong.gov.vn/van-ban-du-thao/chi-tiet/moduleId/1840/controller/VBPhapQuy/action/DowloadFile?urlFile=VanBanPhapQuy%2F2021%2F12%2Fd95ad3ea-fab3-4c51-9126-bafdc4f39f2f20211208.pdf</a:t>
            </a:r>
          </a:p>
          <a:p xmlns:a="http://schemas.openxmlformats.org/drawingml/2006/main">
            <a:r>
              <a:t>Đối chiếu khu vực ven biển: https://vungtau.baria-vungtau.gov.vn/tin-tuc-su-kien/-/asset_publisher/Ov4gE8i4hcGW/content/v%25C5%25A9ng-t%25C3%25A0u-%25C4%2590i%25E1%25BB%2583m-%25C4%2591%25E1%25BA%25BFn-c%25C3%25A1c-gi%25E1%25BA%25A3i-ch%25E1%25BA%25A1y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 số liệu: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Các thanh độ ẩm được vẽ theo tỉ lệ tương đối để hỗ trợ so sánh trực quan.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Phía bắc nội địa: https://thudaumot.binhduong.gov.vn/van-ban-du-thao/chi-tiet/moduleId/1840/controller/VBPhapQuy/action/DowloadFile?urlFile=VanBanPhapQuy%2F2021%2F12%2Fd95ad3ea-fab3-4c51-9126-bafdc4f39f2f20211208.pdf</a:t>
            </a:r>
          </a:p>
          <a:p xmlns:a="http://schemas.openxmlformats.org/drawingml/2006/main">
            <a:r>
              <a:t>Khu vực đô thị trung tâm: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Khu vực ven biển, nhiệt độ tham khảo: https://vungtau.baria-vungtau.gov.vn/tin-tuc-su-kien/-/asset_publisher/Ov4gE8i4hcGW/content/v%25C5%25A9ng-t%25C3%25A0u-%25C4%2590i%25E1%25BB%2583m-%25C4%2591%25E1%25BA%25BFn-c%25C3%25A1c-gi%25E1%25BA%25A3i-ch%25E1%25BA%25A1y</a:t>
            </a:r>
          </a:p>
          <a:p xmlns:a="http://schemas.openxmlformats.org/drawingml/2006/main">
            <a:r>
              <a:t>Khu vực ven biển, lượng mưa tham khảo: https://vungtau.baria-vungtau.gov.vn/tin-tuc-noi-bat/-/asset_publisher/Ov4gE8i4hcGW/content/du-l%25E1%25BB%258Bch-v%25C5%25A9ng-t%25C3%25A0u-kh%25E1%25BA%25B3ng-%25C4%2591%25E1%25BB%258Bnh-h%25E1%25BB%2599i-t%25E1%25BB%25A5-xanh</a:t>
            </a:r>
          </a:p>
          <a:p xmlns:a="http://schemas.openxmlformats.org/drawingml/2006/main">
            <a:r>
              <a:t>Hình minh họa Cần Giờ do AI tạo, không phải ảnh tư liệu.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Nguồn đặc điểm khí hậu: https://images.hcmcpv.org.vn/Uploads/File/02072022793B169C/Bo%20thong%20tin%20Du%20lich%20Thanh%20pho%20Ho%20Chi%20Minh%20co%20ban.pdf</a:t>
            </a:r>
          </a:p>
          <a:p xmlns:a="http://schemas.openxmlformats.org/drawingml/2006/main">
            <a:r>
              <a:t>Hình minh họa do AI tạo cho bài giảng, không phải ảnh tư liệu.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Hoạt động đề xuất cho học sinh. Khí hậu cần được mô tả bằng chuỗi quan trắc dài hạn; nhật ký 7 ngày chỉ giúp luyện kĩ năng quan sát và so sánh.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d2b9f62ed42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816403ff31149b0" /><Relationship Type="http://schemas.openxmlformats.org/officeDocument/2006/relationships/slideLayout" Target="/ppt/slideLayouts/slideLayout1.xml" Id="R903f68629a5d41a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f68629a5d41a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93935c5f4726" /><Relationship Type="http://schemas.openxmlformats.org/officeDocument/2006/relationships/image" Target="/ppt/media/image.png" Id="Rb0e8661559344c72" /><Relationship Type="http://schemas.openxmlformats.org/officeDocument/2006/relationships/notesSlide" Target="/ppt/notesSlides/notesSlide1.xml" Id="R69b191b7b9d34ee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6ecf8de647ca" /><Relationship Type="http://schemas.openxmlformats.org/officeDocument/2006/relationships/notesSlide" Target="/ppt/notesSlides/notesSlide10.xml" Id="Rc07478db5bc6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739c46d94fcd" /><Relationship Type="http://schemas.openxmlformats.org/officeDocument/2006/relationships/notesSlide" Target="/ppt/notesSlides/notesSlide2.xml" Id="R491051ae136c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a277ca2a438c" /><Relationship Type="http://schemas.openxmlformats.org/officeDocument/2006/relationships/notesSlide" Target="/ppt/notesSlides/notesSlide3.xml" Id="R93172881125d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1ceae1534db4" /><Relationship Type="http://schemas.openxmlformats.org/officeDocument/2006/relationships/notesSlide" Target="/ppt/notesSlides/notesSlide4.xml" Id="R5834e3e782fb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a525ec884465" /><Relationship Type="http://schemas.openxmlformats.org/officeDocument/2006/relationships/notesSlide" Target="/ppt/notesSlides/notesSlide5.xml" Id="R85d63e56bda84b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4068a1b7488a" /><Relationship Type="http://schemas.openxmlformats.org/officeDocument/2006/relationships/notesSlide" Target="/ppt/notesSlides/notesSlide6.xml" Id="R4d3b33424f07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7c7d20db046ce" /><Relationship Type="http://schemas.openxmlformats.org/officeDocument/2006/relationships/image" Target="/ppt/media/image2.png" Id="R264a181f5bba49b7" /><Relationship Type="http://schemas.openxmlformats.org/officeDocument/2006/relationships/notesSlide" Target="/ppt/notesSlides/notesSlide7.xml" Id="R6226d8b6d27a4e8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69361fc534a65" /><Relationship Type="http://schemas.openxmlformats.org/officeDocument/2006/relationships/image" Target="/ppt/media/image3.png" Id="R3bb566248d554965" /><Relationship Type="http://schemas.openxmlformats.org/officeDocument/2006/relationships/notesSlide" Target="/ppt/notesSlides/notesSlide8.xml" Id="R4ed5f476dec64a6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3d902da8434b" /><Relationship Type="http://schemas.openxmlformats.org/officeDocument/2006/relationships/notesSlide" Target="/ppt/notesSlides/notesSlide9.xml" Id="Rcf782bd7ffdf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e8661559344c7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885075-A11D-463E-B6CC-73BFD1840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C">
              <a:alpha val="92000"/>
            </a:srgbClr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33881A-AB13-4EC4-BEE7-7773E6232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66750"/>
            <a:ext cx="17145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43FE80-9E13-48F3-8E44-B782D582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143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CHỦ ĐỀ 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F97156-89F4-4877-9045-E59B74F1B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5334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ĐẶC ĐIỂM KHÍ HẬU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42F219-8C0F-446C-B2B3-488B9E452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71700"/>
            <a:ext cx="533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6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Ở THÀNH PHỐ HỒ CHÍ MINH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8562BB-3E3B-4360-BAFA-37BB78683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33775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4F29F0C-9C1B-4553-B7C7-3CA1397CF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Từ nền nhiệt cao quanh năm đến sự phân hóa mùa mưa và mùa khô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CC7EC3-2E39-43B5-9FCB-C37D1FF66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10150"/>
            <a:ext cx="4000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EB614C-CE4C-434E-BC52-095630796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219700"/>
            <a:ext cx="190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Nội dung 1</a:t>
            </a:r>
          </a:p>
        </p:txBody>
      </p:sp>
    </p:spTree>
    <p:extLst>
      <p:ext uri="{BB962C8B-B14F-4D97-AF65-F5344CB8AC3E}">
        <p14:creationId xmlns:p14="http://schemas.microsoft.com/office/powerpoint/2010/main" val="20721026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AF4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814F46-E272-4515-A5F3-FB5736373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EAFA51-C514-4209-86E4-9F8147D7E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Ghi nhớ và kiểm tra nhanh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1437C4-110A-4512-9A8F-684E0F23C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Bốn ý chính cần mang theo sau bài học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88930D-43CA-4F5F-9635-5C8D35A3F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B60256-DD0B-4C2B-96EF-16C25A2A1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581150"/>
            <a:ext cx="609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1B94E18-A898-4A1A-948F-4EC76051D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5811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Kiểu khí hậu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06F2D7-646C-4993-9C54-F9B63D9F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811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Nhiệt đới gió mùa cận xích đạo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7A0A6F-2529-47A3-AAA7-66A660D6A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190750"/>
            <a:ext cx="918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CD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D6A356-4E7F-4BD4-842A-5841649B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95550"/>
            <a:ext cx="609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09394A-7BAD-4463-9684-1F72F1459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4955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Nền nhiệt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96FE3C-A8D0-415F-A5B8-E73E749F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4955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Cao và khá ổn định trong năm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F6ADC5-4A35-4881-B148-A8D57918A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105150"/>
            <a:ext cx="918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CD6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478E8-5636-43B5-9AE7-293350B2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09950"/>
            <a:ext cx="609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DF3F4B-A96A-48D7-B359-7854420A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4099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Nhịp mùa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1E7CEB-E9D8-4821-9365-BD1D77BC6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4099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Mùa mưa và mùa khô phân hóa rõ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23AC09-24F3-4913-9848-1CFFE2FA1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019550"/>
            <a:ext cx="9182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CD6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402291-03F0-4AA0-A681-D7E2B24B5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24350"/>
            <a:ext cx="609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BDE492F-8981-4358-9170-DB0D1C3E2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32435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Không gian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98E22F9-2967-48EB-AC63-73357054A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4324350"/>
            <a:ext cx="6762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Nội địa, đô thị và ven biển có khác biệt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1B8919-4A20-4BE6-9B27-5D8692071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53075"/>
            <a:ext cx="10287000" cy="533400"/>
          </a:xfrm>
          <a:prstGeom xmlns:a="http://schemas.openxmlformats.org/drawingml/2006/main" prst="roundRect">
            <a:avLst>
              <a:gd name="adj" fmla="val 32143"/>
            </a:avLst>
          </a:prstGeom>
          <a:solidFill xmlns:a="http://schemas.openxmlformats.org/drawingml/2006/main">
            <a:srgbClr val="DCEBE6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D87E9D-7BCF-4FE1-ABDC-B875A4E1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695950"/>
            <a:ext cx="9867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Kiểm tra nhanh: Vì sao TP.HCM vừa có nền nhiệt cao, vừa có lượng mưa tập trung theo mùa?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BEE01F-7721-47D1-BFD3-879FF8F48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1CBBD7E-F853-47A7-87A1-A98DF16A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10 / 10</a:t>
            </a:r>
          </a:p>
        </p:txBody>
      </p:sp>
    </p:spTree>
    <p:extLst>
      <p:ext uri="{BB962C8B-B14F-4D97-AF65-F5344CB8AC3E}">
        <p14:creationId xmlns:p14="http://schemas.microsoft.com/office/powerpoint/2010/main" val="6303163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8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35D6BD-0159-4389-B3B3-EE8A1ED00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5F5328-564A-4E84-8D0E-B19204979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Mục tiêu bài học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82A1C0-8233-4817-881C-755EB6AA7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Học sinh nhận diện đặc điểm khí hậu và liên hệ với đời sống địa phương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BEF19F-63F3-4E27-8E91-575AA35B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1EA149-9140-455F-BE2A-2C5870770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4857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Sau bài học, học sinh có thể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0AA3EF-8427-4662-99C0-01027A254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52650"/>
            <a:ext cx="552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F2A499-71EE-46A1-8662-4D110EC9D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333625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C927E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537388-25A0-4523-8CB3-34A5ED366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1431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Trình bày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FF1B20-0766-4E8F-82CA-6735B4584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15265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kiểu khí hậu, nền nhiệt và chế độ nắng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B5B157-BB9C-4A97-984F-8E02546E8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19425"/>
            <a:ext cx="552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545913-EE72-4D42-931E-8545EFCA8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200400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C927E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402244-C28B-4F08-9B32-7D10CB5B9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0099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Phân biệt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337912-5432-41A6-824F-29B76224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019425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mùa mưa với mùa khô theo thời gian trong năm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FA8B93-57E4-41CF-8072-B160CE2D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86200"/>
            <a:ext cx="552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DC4751-4559-4E24-A5FA-65FB5D6F9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067175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C927E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5C0BDB-B225-4FBE-A93C-9E4894B2A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87667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Giải thích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E32A10-3239-4708-933B-23E4CE483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886200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sự khác nhau giữa khu vực nội địa, đô thị và ven biển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1F860B-F52B-44B9-930C-676EB2409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552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22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1388BF8-5A1E-422F-8A1B-678E3D212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933950"/>
            <a:ext cx="685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5C927E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2D764E-C63D-49A1-9345-921F22B8C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74345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Liên hệ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2FED6A-028B-49C1-8E5B-8B4873A3C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752975"/>
            <a:ext cx="676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ảnh hưởng của khí hậu đến học tập, sản xuất và sinh hoạt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92BE3A-F5BF-42F6-A152-8D8DE626B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E6BF2F-EAB1-4573-B86C-15CCF847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02 / 10</a:t>
            </a:r>
          </a:p>
        </p:txBody>
      </p:sp>
    </p:spTree>
    <p:extLst>
      <p:ext uri="{BB962C8B-B14F-4D97-AF65-F5344CB8AC3E}">
        <p14:creationId xmlns:p14="http://schemas.microsoft.com/office/powerpoint/2010/main" val="7990352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AF4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A351B5-0696-422E-B340-E7CC0F9F0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0900A1D-99BC-401A-9A46-7270A4414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Bức tranh khí hậu chung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6C6BD5-AB45-4A8E-86E6-98E146C66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Vị trí cận xích đạo tạo nên khí hậu nóng ẩm và nhịp mùa rõ rệt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7A112C-EDAF-44AC-A4C3-828F75541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968C69-F7FD-4C64-90A3-46ECFDAA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19250"/>
            <a:ext cx="10668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22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322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NHIỆT ĐỚI GIÓ MÙA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B1EE3D-38E8-4228-893C-01B25D4F0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43125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2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2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CẬN XÍCH ĐẠO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A75CC2-8000-4ADD-A2F0-B3E7F42E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924175"/>
            <a:ext cx="8153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E0B864C-9DBC-4EB5-A3A8-835E2E8FF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371850"/>
            <a:ext cx="628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33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D373AC-896F-4657-886B-98351BF4B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4004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Vĩ độ thấp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8A1F18-0979-4E76-A4AA-54B43862E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48100"/>
            <a:ext cx="2619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Nhận bức xạ Mặt Trời lớn quanh năm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0BD2DB-F200-458B-8FE5-59EC5E20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71850"/>
            <a:ext cx="628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33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E31DA5-C05A-4394-8331-822FCE99E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4004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Gió mùa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0E5D9F-8A8B-4CB3-A488-0F6E36A87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848100"/>
            <a:ext cx="2619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Gió mùa Tây Nam tăng mưa vào nửa năm mùa hạ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DFB9AF-FCD8-4C10-A51B-2B904E4D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371850"/>
            <a:ext cx="6286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defRPr>
            </a:pPr>
            <a:r>
              <a:rPr sz="33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9FD9BE-3F90-4800-A5E6-EA023427F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400425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Biển và sông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E6C1F0-69AE-45E7-8507-CAD1E1771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848100"/>
            <a:ext cx="261937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Không khí ẩm cùng thủy triều ảnh hưởng rõ ở phía nam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DDECE9-432A-4C72-9173-ACA4C5548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53054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Kết quả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EC1A43-9FC0-4FAA-94D1-E17DC3390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5238750"/>
            <a:ext cx="752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20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Nhiệt độ cao đều, nắng nhiều, mưa tập trung theo mùa và độ ẩm lớn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053308-A3C1-4054-9B83-D86CB97D4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32D6D1-6C1E-4AF2-830B-247E9E6A6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03 / 10</a:t>
            </a:r>
          </a:p>
        </p:txBody>
      </p:sp>
    </p:spTree>
    <p:extLst>
      <p:ext uri="{BB962C8B-B14F-4D97-AF65-F5344CB8AC3E}">
        <p14:creationId xmlns:p14="http://schemas.microsoft.com/office/powerpoint/2010/main" val="198464375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8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FE17E9E-40F7-4A6E-9455-DFF043D28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0F2E44-4233-4251-B2E2-A57FF8FDB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Nắng nhiều và nhiệt độ cao quanh năm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7767F3-061B-4BF3-BC77-7077B5BC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Biên độ nhiệt năm nhỏ hơn nhiều địa phương ở miền Bắc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EC3AC8-4F42-46CB-9C04-0F29865C2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499752-689E-4C2D-976F-434E7EB23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57350"/>
            <a:ext cx="4953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57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57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26–28°C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263D2B-B5E2-4D45-9513-BC3EC7020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19375"/>
            <a:ext cx="4095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nhiệt độ trung bình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D8C4BA-6DBC-4170-837B-8419C8BDE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657350"/>
            <a:ext cx="4095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49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49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160–270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BCF08A-A38C-4143-900A-CD8579A85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5175" y="2571750"/>
            <a:ext cx="3810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8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giờ nắng mỗi tháng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B2AFA7-8CB7-4982-A3FD-04DAD47B8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52800"/>
            <a:ext cx="10144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9825B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BC1622-1095-4C8D-BD6F-A96B32A43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62475"/>
            <a:ext cx="457200" cy="51435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98EA70-C98F-44C1-94AF-BB191028A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21957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27°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1AAD7F-032D-46DC-9C4C-B8153CFC0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F5C3FB-E5CF-48B9-ADC8-2D9182F3A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391025"/>
            <a:ext cx="457200" cy="6858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40EB79-E3A0-4DE7-B200-F5A32A5A1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0481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28°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D7D78E-0DF2-48BE-98FD-9C59A8C5D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8AC181-8955-44C0-9C00-BD36D5C13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4219575"/>
            <a:ext cx="457200" cy="85725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C35F45-C9AF-4A57-B1AF-43D66A8DC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87667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29°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4CB87E-47AF-45F5-8CC0-E9CDC3CD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2E95A6-DEE0-4A4E-8B94-61FBD9566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048125"/>
            <a:ext cx="457200" cy="10287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6665C5-DBBF-4281-9194-78B6D489A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7052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30°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B666E1-C55F-4914-BA89-27B7F84F4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782293-019F-4F3A-ADEB-7EE351E87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219575"/>
            <a:ext cx="457200" cy="85725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D2B621-DA20-49F6-AD7F-C7A899FC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87667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29°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61D103-D542-4C14-9280-AB47D10DF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D51EE9-506B-4F34-A7F7-3C0DB192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391025"/>
            <a:ext cx="457200" cy="6858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41FDE1E-6BD9-4255-9E98-BA242E010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0481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28°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14712A-0BE4-43C1-B994-D33C015B5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96C236-5A89-4295-82C9-F4A9DF9D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391025"/>
            <a:ext cx="457200" cy="6858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ED048B1-E041-47AC-BDDB-622DC57D8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0481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28°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9CB2657-35A9-46A8-BED2-67F233225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T7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02FBF0A-4BAF-46BA-A898-37851476B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391025"/>
            <a:ext cx="457200" cy="6858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26BB2D4-2CE9-4B9E-BBF9-0D311ADA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481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28°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32BF08C-7EF1-4109-9884-EC047649C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T8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4380777-94E6-4E5D-B3DF-5F103179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391025"/>
            <a:ext cx="457200" cy="68580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E2B5E1E-6497-458C-AFAA-9F6D9D957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0481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28°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95C3C19-EA9D-40AA-AF68-D4DADCBA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T9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87961BC-D553-4C45-A245-A6EC23C9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562475"/>
            <a:ext cx="457200" cy="51435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1ADA835-25DD-4E9E-9EE0-89F17B06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21957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27°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A7C7E8E-5343-4988-8FBA-97B03CBCA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T10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748599A-775B-405D-B055-86C8A97D4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562475"/>
            <a:ext cx="457200" cy="514350"/>
          </a:xfrm>
          <a:prstGeom xmlns:a="http://schemas.openxmlformats.org/drawingml/2006/main" prst="roundRect">
            <a:avLst>
              <a:gd name="adj" fmla="val 20833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B2741F9-2B9B-4B96-A61C-3F9ACDFFB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421957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27°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911B2C1-695F-4BCC-8E31-130A72DA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T11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48BD93A-973B-40BA-B79E-A0805279B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733925"/>
            <a:ext cx="457200" cy="342900"/>
          </a:xfrm>
          <a:prstGeom xmlns:a="http://schemas.openxmlformats.org/drawingml/2006/main" prst="roundRect">
            <a:avLst>
              <a:gd name="adj" fmla="val 27778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2E0A687-F040-4E9C-935C-785BD9E1F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4391025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26°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687EE32-DAEB-43DB-8744-9F2C6072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521970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T12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9385044-6393-4576-BCF8-72F79DF7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721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Dải nhiệt minh họa để nhận biết xu thế, không thay cho chuỗi số liệu quan trắc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130665C-D666-4B0D-9E45-A0B7457F7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BE232709-DE9E-489A-B1EF-2784D0D83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04 / 10</a:t>
            </a:r>
          </a:p>
        </p:txBody>
      </p:sp>
    </p:spTree>
    <p:extLst>
      <p:ext uri="{BB962C8B-B14F-4D97-AF65-F5344CB8AC3E}">
        <p14:creationId xmlns:p14="http://schemas.microsoft.com/office/powerpoint/2010/main" val="7194411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EAF4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2B0E274-B787-43BD-95CC-FB73FBE5C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9BB7C7-43E5-4C91-86FD-A106A62E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Hai mùa phân hóa rõ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E9FE15-03A0-4F12-8A93-8828CF0F5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Mưa tập trung từ khoảng tháng 5 đến tháng 11, mùa khô kéo dài từ tháng 12 đến tháng 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27F4DA-5AB0-4FD2-AD7B-051B7C947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30F7DE-37ED-4617-BB4F-85F244A4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764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21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MÙA KHÔ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FB4EBC-BC82-46D5-B78F-98004033D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145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Tháng 12 đến tháng 4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6AB63F-6B6D-40E8-A132-1500EA6E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62225"/>
            <a:ext cx="3905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Nắng nhiều hơn, độ ẩm giảm và nhu cầu sử dụng nước tăng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EA3D48-800E-4DA4-9D8E-3A4CEEF8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764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217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MÙA MƯA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757572-DE1B-4382-A388-CA40FEAF8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1145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Tháng 5 đến tháng 11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391F8F-B60C-4A8E-8D3B-71D4628EA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62225"/>
            <a:ext cx="3905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Mưa rào và dông thường xuất hiện, nhất là vào chiều tối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03FB7D-3466-4E97-B39B-A2D33279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85463A-A810-44E0-AF25-C88D37D56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41F313-E23D-46AF-A440-1032949E5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B0B5A6-25D5-4F78-9649-136AC57A1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8518FC-459B-4E28-801F-16B527A3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8153D0-8B38-4DEC-B0F1-EA615B17B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E32345-D2A9-4717-99C6-A9DD505FE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5454E0-BD26-439B-A71D-2224BE1A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C973B5F-FA2C-4AD9-82C5-D6C6D1187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37877F-2BF9-444C-92C2-4C5BEA29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95C44C-0F6E-491E-9DA8-205314DF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E34C44-F2FF-4A53-865B-EE20496FA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EC101D-3AE3-4B90-A3B9-C47723DE6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9AB11E-0050-4E67-95E7-47D82D410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0CD81D-4297-4B81-BF4E-66A67B56D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C73CA8-E9D3-4412-9FDA-48B45016F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560A414-6EF9-40D6-907B-E2A3E5B86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431E12-7F89-43D4-B181-C542FDF5B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9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84FC97-FA34-4EFF-AF85-73E9287D2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B741413-332A-49EC-986E-3C8E9F0BE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10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9980AC1-39DC-4632-8C26-2A6FDB83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D88746-70CC-4608-A173-625D25F6F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11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DB76C58-808F-4854-9FB7-BA3388BBD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4029075"/>
            <a:ext cx="666750" cy="6858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9F6A87A-AD33-42EC-AFC4-99EC9BB7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41719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12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FDA4B67-B245-4CB0-BE02-D0F0A365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53000"/>
            <a:ext cx="3295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KHÔ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66E91F1-B9C0-4A02-B25F-A328BE6AF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34000"/>
            <a:ext cx="3295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9825B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AF9FB80-1740-4DBF-B2DE-7AC804148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953000"/>
            <a:ext cx="5943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MƯA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B9FC957-CDF2-41D3-B7A8-F26C26C02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334000"/>
            <a:ext cx="5943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A49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E96BE9A-430D-42FC-AA64-43C604768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495300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KHÔ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8AE4E2D-F6E7-4571-BF97-A949A8374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0350" y="5334000"/>
            <a:ext cx="66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9825B"/>
            </a:solidFill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7B67C69-6073-479D-AB1E-02E722A41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1025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Ranh giới mùa có thể dao động giữa các năm và giữa khu vực nội địa với ven biển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8EEC203-3B8E-4174-BA9A-AB7169CA0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9D39615-8DF4-4E24-9CB9-AB876DB2F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05 / 10</a:t>
            </a:r>
          </a:p>
        </p:txBody>
      </p:sp>
    </p:spTree>
    <p:extLst>
      <p:ext uri="{BB962C8B-B14F-4D97-AF65-F5344CB8AC3E}">
        <p14:creationId xmlns:p14="http://schemas.microsoft.com/office/powerpoint/2010/main" val="9706976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8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D4820B-5F34-4DA2-9B47-398C565D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529856-E20C-4F82-8366-E4DC1F5C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Mưa nhiều và độ ẩm cao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972349-67FE-45B5-9336-6351FF2F0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Nước mưa tập trung theo mùa tạo thuận lợi nhưng cũng gây áp lực cho đô thị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AD256F-749E-4096-8472-6EF18B039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0F857E-C685-4965-845E-7D3316E29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38300"/>
            <a:ext cx="4000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585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defRPr>
            </a:pPr>
            <a:r>
              <a:rPr sz="585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rPr>
              <a:t>1.979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F26194-7D18-4E67-BCBC-0BAD67B4E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28900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mm mưa trung bình mỗi năm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5105EC-0738-4E09-ADA2-766C02637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638300"/>
            <a:ext cx="4000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58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58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79,5%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0ECF9F-6182-43BE-A0B7-A499B0F51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628900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độ ẩm tương đối trung bình năm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CF6450-8B25-4B6C-9CB9-7681C5DE8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24225"/>
            <a:ext cx="10229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9825B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F7A7DC-8862-4A9F-9ACA-38F3607FE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433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Mùa mưa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2583AD-759A-4459-8B54-B272827F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762375"/>
            <a:ext cx="6934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7E2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BE4B20-81F5-43CA-9701-1B1E5E5EB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762375"/>
            <a:ext cx="5543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5A49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7DC63D-F9F2-4D4E-8B46-C996641E3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743325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Độ ẩm bình quân khoảng 80%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19B74F-F255-429E-805C-B7633376B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05325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Mùa khô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5987115-F732-4635-87DF-2220914E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24375"/>
            <a:ext cx="6934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7E2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B19F56-F1A8-4470-A82A-BBE53ACB7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4524375"/>
            <a:ext cx="51625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9825B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227A26-75B3-46C9-B581-B55452437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4505325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35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Độ ẩm bình quân khoảng 74,5%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B86431-6244-4E9D-9A69-B4E5BBFBF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381625"/>
            <a:ext cx="995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Lượng mưa phân bố không đều. Khu vực phía bắc và nội thành thường mưa nhiều hơn phía nam, đông nam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32F567A-8605-4FAC-A526-92141E68B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178E36-ECC4-4F1E-BE8B-9FD65D66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06 / 10</a:t>
            </a:r>
          </a:p>
        </p:txBody>
      </p:sp>
    </p:spTree>
    <p:extLst>
      <p:ext uri="{BB962C8B-B14F-4D97-AF65-F5344CB8AC3E}">
        <p14:creationId xmlns:p14="http://schemas.microsoft.com/office/powerpoint/2010/main" val="42839707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AF4F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3B6A2F-BD6C-4C25-9DA6-F023F5E77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F7ED9A-6659-45B4-9FC9-D0538AD59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Khí hậu khác nhau theo không gian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095658-8883-49F6-A25F-E5489F846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Thành phố mở rộng có sự chuyển tiếp từ nội địa đến đô thị sông nước và ven biển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D5B2B4-B2DD-441F-9742-658B8134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a181f5bba49b7"/>
          <a:srcRect xmlns:a="http://schemas.openxmlformats.org/drawingml/2006/main" l="18254" t="0" r="182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0" y="1352550"/>
            <a:ext cx="4191000" cy="440055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AF5B5B-6E9E-456F-BFD0-AE548DDD1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352550"/>
            <a:ext cx="4191000" cy="440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9825B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94E3B8-9C3C-4D67-A4CA-45FBE5AE3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6687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E9825B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C7EA887-0260-483C-9168-D6BC652B2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495425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Phía bắc nội địa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8C3E0B-221F-4DB9-B161-320392823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478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Bình Dương trước hợp nhất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E45003-7985-4116-8D02-71FEB2704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21932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26–27°C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124886-E289-47FB-9971-00D95E86B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21932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khoảng 1.850 mm/năm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7174AF-87AA-4FB3-90EC-1D315E425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48000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5C927E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45EEC1-08E2-4245-B26B-D76AFC303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876550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Khu vực đô thị trung tâm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6B82C7-B5D1-49D7-BE71-A0CB1AF9B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228975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TP.HCM trước hợp nhất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75691A-E71F-41B7-A367-5C3E5B52F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60045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26–28°C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3771A3-BAC4-47B9-87F8-6EDA31B6F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6004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khoảng 1.979 mm/năm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BCEB3D9-FE3C-4B2C-87E4-D437AC5B6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29125"/>
            <a:ext cx="5143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4F8FB6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EEDF641-36D3-4B92-BC02-59B6FAE6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257675"/>
            <a:ext cx="457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Phía đông nam và ven biển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B2ED9F-7AC6-4814-A82C-F9C119040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101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Vũng Tàu là điểm tham khảo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852965-17DD-4DF8-A889-492BEB0BA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81575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defRPr>
            </a:pPr>
            <a:r>
              <a:rPr sz="1725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rPr>
              <a:t>25–27°C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A0A38A-017D-474C-A6B6-511F65C09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981575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0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khoảng 1.000–1.200 mm/năm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E749C0E-E48F-4444-B41D-29200B1D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436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125" b="0" i="1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Số liệu là các điểm tham khảo tiêu biểu, không phải trung bình chung của toàn TP.HCM sau hợp nhất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EC1A9D-C2F6-4F91-ACAF-506121023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C6DED1-61B5-486A-860A-5416E4A70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07 / 10</a:t>
            </a:r>
          </a:p>
        </p:txBody>
      </p:sp>
    </p:spTree>
    <p:extLst>
      <p:ext uri="{BB962C8B-B14F-4D97-AF65-F5344CB8AC3E}">
        <p14:creationId xmlns:p14="http://schemas.microsoft.com/office/powerpoint/2010/main" val="124657480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b566248d554965"/>
          <a:srcRect xmlns:a="http://schemas.openxmlformats.org/drawingml/2006/main" l="23814" t="0" r="238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10250" y="0"/>
            <a:ext cx="6381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50F2FF-0A2A-484E-9158-3212BB1F9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667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EC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24B678-2F3C-49E4-90AD-419342653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C6BB5D-0516-4D38-845B-B81B2DCED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19150"/>
            <a:ext cx="54768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Khí hậu chi phối nhịp sống đô thị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ADB5D1-4E20-46EA-86F7-E161133B3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431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Thuận lợi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BAAEFE-DAA9-43AC-811E-86D11AF6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00325"/>
            <a:ext cx="4762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Nắng ấm hỗ trợ hoạt động quanh năm. Mưa cung cấp nước cho cây xanh, sản xuất và hệ thống sông rạch.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DA274B-CA01-4C22-B824-CA8E67BE9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100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Thách thức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B5674D-9645-4E0E-B2F0-CFBDC0410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67225"/>
            <a:ext cx="4762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650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Mưa lớn trong thời gian ngắn dễ gây ngập cục bộ. Nắng nóng và độ ẩm cao ảnh hưởng sức khỏe, học tập và lao động ngoài trời.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4A4157-0DF2-4D2E-8583-CB111E9E5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53125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Quan sát thời tiết hằng ngày giúp mỗi người chủ động hơn</a:t>
            </a:r>
          </a:p>
        </p:txBody>
      </p:sp>
    </p:spTree>
    <p:extLst>
      <p:ext uri="{BB962C8B-B14F-4D97-AF65-F5344CB8AC3E}">
        <p14:creationId xmlns:p14="http://schemas.microsoft.com/office/powerpoint/2010/main" val="6069386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8E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4CB70AA-A9C8-4363-B1C3-13E7EABCD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2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B310A2-F509-4E56-9FE7-29711FD06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238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315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Hoạt động quan sát khí hậu địa phương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D2BE69-6390-4470-A115-9DED1C6E6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866775"/>
            <a:ext cx="962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42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Nhật ký thời tiết 7 ngày giúp chuyển kiến thức thành dữ liệu gần gũi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570AA9-8C4A-4122-8DB9-E675045F7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57275"/>
            <a:ext cx="590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E2B0C8-A091-4E51-AD06-9E0576EF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95450"/>
            <a:ext cx="66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00" b="1" i="0">
                <a:solidFill>
                  <a:srgbClr val="E9825B"/>
                </a:solidFill>
                <a:latin typeface="Be Vietnam Pro"/>
                <a:ea typeface="Be Vietnam Pro"/>
                <a:cs typeface="Be Vietnam Pro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13B247-16FF-47C3-BE4A-AC4606075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009775"/>
            <a:ext cx="1295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E9825B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E6877F-34AE-4E94-BCAA-D27DCCEAC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6384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Ghi thời điểm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5EDD07-BAF9-4947-B9DB-57CC1F00D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05150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Quan sát vào cùng một giờ mỗi ngày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AFF10F-CDCF-44AE-9B4F-CA9405591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1695450"/>
            <a:ext cx="66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00" b="1" i="0">
                <a:solidFill>
                  <a:srgbClr val="5C927E"/>
                </a:solidFill>
                <a:latin typeface="Be Vietnam Pro"/>
                <a:ea typeface="Be Vietnam Pro"/>
                <a:cs typeface="Be Vietnam Pro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9B49F9-CF74-471F-9953-1D8E2A13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09775"/>
            <a:ext cx="1295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5C927E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2A65E7-073D-43CA-B6F3-88B106B05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6384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Ghi trạng thái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BAB18B1-0A46-4385-88F8-BD1527C6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05150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Nắng, nhiều mây, mưa hoặc dông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656C26-25E2-4746-9A95-74DB46024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95450"/>
            <a:ext cx="66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00" b="1" i="0">
                <a:solidFill>
                  <a:srgbClr val="4F8FB6"/>
                </a:solidFill>
                <a:latin typeface="Be Vietnam Pro"/>
                <a:ea typeface="Be Vietnam Pro"/>
                <a:cs typeface="Be Vietnam Pro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FFFDFB-763D-446F-B094-4467DF47D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09775"/>
            <a:ext cx="1295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4F8FB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667930A-28F5-4A66-8523-E1374929D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384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Đo và tra cứu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EF5C45-AB2F-4A86-A02F-33899874D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105150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Nhiệt độ, độ ẩm và lượng mưa nếu có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89742F-3ED6-4969-A32F-22755ACAC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695450"/>
            <a:ext cx="666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3600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76D195-8FCC-444A-9952-865BEC59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009775"/>
            <a:ext cx="1295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9573E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A8E1F8B-07E4-45EC-8BA9-6158684A1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638425"/>
            <a:ext cx="2190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Rút nhận xét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E0C0C8-1464-4C8C-AE24-57C3CB7D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105150"/>
            <a:ext cx="22383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1575" b="0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Ngày nào nóng nhất, ẩm nhất và mưa nhiều nhất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FA5063-7960-4513-ACC9-90F90FEC4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14850"/>
            <a:ext cx="10382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E9825B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B12AFC-5E6A-4172-9A41-8A73259E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67275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75" b="1" i="0">
                <a:solidFill>
                  <a:srgbClr val="B9573E"/>
                </a:solidFill>
                <a:latin typeface="Be Vietnam Pro"/>
                <a:ea typeface="Be Vietnam Pro"/>
                <a:cs typeface="Be Vietnam Pro"/>
              </a:rPr>
              <a:t>Câu hỏi thảo luận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7A7DE68-1D69-4CB2-B518-CF75083CF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4791075"/>
            <a:ext cx="75723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defRPr>
            </a:pPr>
            <a:r>
              <a:rPr sz="1800" b="1" i="0">
                <a:solidFill>
                  <a:srgbClr val="173A3A"/>
                </a:solidFill>
                <a:latin typeface="Be Vietnam Pro"/>
                <a:ea typeface="Be Vietnam Pro"/>
                <a:cs typeface="Be Vietnam Pro"/>
              </a:rPr>
              <a:t>Dữ liệu 7 ngày có đủ để kết luận về khí hậu không? Vì sao thời tiết hằng ngày và khí hậu dài hạn cần được phân biệt?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9B364F-498B-4E1E-B093-E2767F0B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57950"/>
            <a:ext cx="3143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GIÁO DỤC ĐỊA PHƯƠNG 10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34E3D8-F7D5-4526-A8A2-F06CDD52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645795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defRPr>
            </a:pPr>
            <a:r>
              <a:rPr sz="975" b="1" i="0">
                <a:solidFill>
                  <a:srgbClr val="526D6B"/>
                </a:solidFill>
                <a:latin typeface="Be Vietnam Pro"/>
                <a:ea typeface="Be Vietnam Pro"/>
                <a:cs typeface="Be Vietnam Pro"/>
              </a:rPr>
              <a:t>09 / 10</a:t>
            </a:r>
          </a:p>
        </p:txBody>
      </p:sp>
    </p:spTree>
    <p:extLst>
      <p:ext uri="{BB962C8B-B14F-4D97-AF65-F5344CB8AC3E}">
        <p14:creationId xmlns:p14="http://schemas.microsoft.com/office/powerpoint/2010/main" val="3153413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2026-09-07T20:51:15.0810000Z</dcterms:created>
  <dcterms:modified xsi:type="dcterms:W3CDTF">2026-09-07T20:51:15.0810000Z</dcterms:modified>
</coreProperties>
</file>